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69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64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79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909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11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505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417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99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33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77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37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99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31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2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12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3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34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0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643A7F3-4E4F-407C-B9E3-FF5DFC1FB25A}" type="datetimeFigureOut">
              <a:rPr kumimoji="1" lang="ja-JP" altLang="en-US" smtClean="0"/>
              <a:t>2022/4/11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ECD07-2D18-49A8-8A0D-F0D6E645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707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保育原理（２回目）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095882"/>
          </a:xfrm>
        </p:spPr>
        <p:txBody>
          <a:bodyPr>
            <a:normAutofit fontScale="25000" lnSpcReduction="20000"/>
          </a:bodyPr>
          <a:lstStyle/>
          <a:p>
            <a:endParaRPr kumimoji="1" lang="en-US" altLang="ja-JP" dirty="0"/>
          </a:p>
          <a:p>
            <a:r>
              <a:rPr lang="en-US" altLang="ja-JP" dirty="0"/>
              <a:t> </a:t>
            </a:r>
          </a:p>
          <a:p>
            <a:r>
              <a:rPr kumimoji="1" lang="en-US" altLang="ja-JP" sz="6400" dirty="0"/>
              <a:t>                                                                                                                                        2022.4.11.</a:t>
            </a:r>
          </a:p>
          <a:p>
            <a:r>
              <a:rPr lang="ja-JP" altLang="en-US" sz="6400" dirty="0"/>
              <a:t>　　　　　　　　　　　　　                                                         　　　　　　担当：佐々木和</a:t>
            </a:r>
            <a:endParaRPr kumimoji="1" lang="ja-JP" altLang="en-US" sz="6400" dirty="0"/>
          </a:p>
        </p:txBody>
      </p:sp>
    </p:spTree>
    <p:extLst>
      <p:ext uri="{BB962C8B-B14F-4D97-AF65-F5344CB8AC3E}">
        <p14:creationId xmlns:p14="http://schemas.microsoft.com/office/powerpoint/2010/main" val="282300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FAC3A3-A6C4-419A-9B6E-564EDA274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r>
              <a:rPr kumimoji="1" lang="ja-JP" altLang="en-US" dirty="0"/>
              <a:t>．子育て支援　　テキスト</a:t>
            </a:r>
            <a:r>
              <a:rPr kumimoji="1" lang="en-US" altLang="ja-JP" dirty="0"/>
              <a:t>P60</a:t>
            </a:r>
            <a:r>
              <a:rPr kumimoji="1" lang="ja-JP" altLang="en-US" dirty="0"/>
              <a:t>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C5FA97-06F4-4A28-9E87-1F1CEFA22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813" y="1152983"/>
            <a:ext cx="8946541" cy="56064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）保育所における子育て支援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</a:t>
            </a:r>
            <a:r>
              <a:rPr lang="en-US" altLang="ja-JP" dirty="0"/>
              <a:t>2</a:t>
            </a:r>
            <a:r>
              <a:rPr lang="ja-JP" altLang="en-US" dirty="0"/>
              <a:t>）幼稚園における子育て支援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</a:t>
            </a:r>
            <a:r>
              <a:rPr lang="en-US" altLang="ja-JP" dirty="0"/>
              <a:t>3</a:t>
            </a:r>
            <a:r>
              <a:rPr lang="ja-JP" altLang="en-US" dirty="0"/>
              <a:t>）障がいのある子ども、児童発達支援の必要なこども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</a:t>
            </a:r>
            <a:r>
              <a:rPr lang="en-US" altLang="ja-JP" dirty="0"/>
              <a:t>4</a:t>
            </a:r>
            <a:r>
              <a:rPr lang="ja-JP" altLang="en-US" dirty="0"/>
              <a:t>）多文化共生の保育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国籍、民族、宗教、ジェンダー、社会階層、多文化教育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</a:t>
            </a:r>
            <a:r>
              <a:rPr lang="en-US" altLang="ja-JP" dirty="0"/>
              <a:t>5</a:t>
            </a:r>
            <a:r>
              <a:rPr lang="ja-JP" altLang="en-US" dirty="0"/>
              <a:t>）外国につながりのある子どもの保育（外国籍の子ども）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</a:t>
            </a:r>
            <a:r>
              <a:rPr lang="en-US" altLang="ja-JP" dirty="0"/>
              <a:t>6</a:t>
            </a:r>
            <a:r>
              <a:rPr lang="ja-JP" altLang="en-US" dirty="0"/>
              <a:t>）ジェンダーを考える　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男だから～　女だから～　こうあるべき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0766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FE0C7B-2F94-4C0A-8F76-BE41D1AE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70648"/>
            <a:ext cx="11035882" cy="1400530"/>
          </a:xfrm>
        </p:spPr>
        <p:txBody>
          <a:bodyPr/>
          <a:lstStyle/>
          <a:p>
            <a:r>
              <a:rPr kumimoji="1" lang="ja-JP" altLang="en-US" dirty="0"/>
              <a:t>〇幼稚園、保育所、認定こども園が出来る　　　</a:t>
            </a:r>
            <a:br>
              <a:rPr kumimoji="1" lang="en-US" altLang="ja-JP" dirty="0"/>
            </a:br>
            <a:r>
              <a:rPr kumimoji="1" lang="ja-JP" altLang="en-US" dirty="0"/>
              <a:t>　支援とは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7A851A-AD15-43A8-BB66-67954779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/>
              <a:t>　①子どもが自由に遊べる場の提供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②親の悩みを話し合える場や会の提供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③一時的に子どもを預かる体制づくり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一時預かり、病児保育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④預かり保育（早朝保育、延長保育、休日保育など）の充実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⑤ファミリー・サポート・センター事業の利用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815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E43F0-E9A7-4CA1-A072-E45AE20AA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CCEBC7-2D50-4866-9F45-23E98C0F6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⑤ファミリー・サポート・センター事業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・保育者までの送迎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・保育所の開始前や終了後、子どもを預かる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・学校の放課後や学童保育終了後、子どもを預かる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・学校の夏休みなどに子どもを預かる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・保護者の病気や急用などの場合に、子どもを預かる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・冠婚葬祭や他の子どもの学校行事などの際、子どもを預かる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・買い物など外出の際、子どもを預かる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・病児・病後児の預かり、早朝・夜間などの緊急預かり</a:t>
            </a:r>
          </a:p>
        </p:txBody>
      </p:sp>
    </p:spTree>
    <p:extLst>
      <p:ext uri="{BB962C8B-B14F-4D97-AF65-F5344CB8AC3E}">
        <p14:creationId xmlns:p14="http://schemas.microsoft.com/office/powerpoint/2010/main" val="145497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9F04B-5703-4117-B839-69458C9C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9917"/>
          </a:xfrm>
        </p:spPr>
        <p:txBody>
          <a:bodyPr/>
          <a:lstStyle/>
          <a:p>
            <a:r>
              <a:rPr kumimoji="1" lang="ja-JP" altLang="en-US" dirty="0"/>
              <a:t>前回の振り返り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D994EF-103F-4AF7-86BE-660DC1F3D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44331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　①レポートの書き方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字数、文章体（～だ、～である）と口語体（です、ます）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子ども（漢字は使わない）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段落の付け方（</a:t>
            </a:r>
            <a:r>
              <a:rPr lang="en-US" altLang="ja-JP" dirty="0"/>
              <a:t>1</a:t>
            </a:r>
            <a:r>
              <a:rPr lang="ja-JP" altLang="en-US" dirty="0"/>
              <a:t>文字空ける（</a:t>
            </a:r>
            <a:r>
              <a:rPr lang="en-US" altLang="ja-JP" dirty="0"/>
              <a:t>1</a:t>
            </a:r>
            <a:r>
              <a:rPr lang="ja-JP" altLang="en-US" dirty="0"/>
              <a:t>マス空ける））句読点（、。）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「～たり、～たりして」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②今後のレポートについて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右上にページ数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③引用文献、参考文献について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3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＜本日の内容＞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75201" y="1152983"/>
            <a:ext cx="8946541" cy="5252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/>
              <a:t>１．保育の思想</a:t>
            </a:r>
            <a:endParaRPr kumimoji="1"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欧米における新しい子ども観と保育思想</a:t>
            </a:r>
            <a:endParaRPr kumimoji="1"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　日本における子育てと保育思想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kumimoji="1" lang="en-US" altLang="ja-JP" sz="2800" dirty="0"/>
              <a:t>2</a:t>
            </a:r>
            <a:r>
              <a:rPr kumimoji="1" lang="ja-JP" altLang="en-US" sz="2800" dirty="0"/>
              <a:t>．家庭との連携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kumimoji="1" lang="en-US" altLang="ja-JP" sz="2800" dirty="0"/>
              <a:t>3</a:t>
            </a:r>
            <a:r>
              <a:rPr kumimoji="1" lang="ja-JP" altLang="en-US" sz="2800" dirty="0"/>
              <a:t>．子育て支援</a:t>
            </a:r>
          </a:p>
        </p:txBody>
      </p:sp>
    </p:spTree>
    <p:extLst>
      <p:ext uri="{BB962C8B-B14F-4D97-AF65-F5344CB8AC3E}">
        <p14:creationId xmlns:p14="http://schemas.microsoft.com/office/powerpoint/2010/main" val="400979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＜保育の思想＞　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2145323"/>
            <a:ext cx="10515600" cy="4031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１</a:t>
            </a:r>
            <a:r>
              <a:rPr lang="en-US" altLang="ja-JP" dirty="0"/>
              <a:t>】</a:t>
            </a:r>
            <a:r>
              <a:rPr lang="ja-JP" altLang="en-US" dirty="0"/>
              <a:t>欧米における新しい子ども観と保育思想　テキスト</a:t>
            </a:r>
            <a:r>
              <a:rPr lang="en-US" altLang="ja-JP" dirty="0"/>
              <a:t>P85</a:t>
            </a:r>
            <a:r>
              <a:rPr lang="ja-JP" altLang="en-US" dirty="0"/>
              <a:t>～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中世から近世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①コメニウス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②ルソー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③ペスタロッチ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④フレーベル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現代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①エレン・ケイ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②モンテッソーリ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③デューイ</a:t>
            </a:r>
          </a:p>
        </p:txBody>
      </p:sp>
    </p:spTree>
    <p:extLst>
      <p:ext uri="{BB962C8B-B14F-4D97-AF65-F5344CB8AC3E}">
        <p14:creationId xmlns:p14="http://schemas.microsoft.com/office/powerpoint/2010/main" val="401962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＜保育の思想＞　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72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保育施設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kumimoji="1" lang="ja-JP" altLang="en-US" dirty="0"/>
              <a:t>①オーベルラン　　幼児保護所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②オウエン　　　　幼児学校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③フレーベル　　　幼稚園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027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＜保育の思想＞　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２</a:t>
            </a:r>
            <a:r>
              <a:rPr kumimoji="1" lang="en-US" altLang="ja-JP" dirty="0"/>
              <a:t>】</a:t>
            </a:r>
            <a:r>
              <a:rPr kumimoji="1" lang="ja-JP" altLang="en-US" dirty="0"/>
              <a:t>日本における子育てと保育思想　　　テキスト</a:t>
            </a:r>
            <a:r>
              <a:rPr kumimoji="1" lang="en-US" altLang="ja-JP" dirty="0"/>
              <a:t>P99</a:t>
            </a:r>
            <a:r>
              <a:rPr kumimoji="1" lang="ja-JP" altLang="en-US" dirty="0"/>
              <a:t>～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江戸中期（</a:t>
            </a:r>
            <a:r>
              <a:rPr lang="en-US" altLang="ja-JP" dirty="0"/>
              <a:t>1700</a:t>
            </a:r>
            <a:r>
              <a:rPr lang="ja-JP" altLang="en-US" dirty="0"/>
              <a:t>年過ぎ）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子育て書が出版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香月牛山（</a:t>
            </a:r>
            <a:r>
              <a:rPr lang="en-US" altLang="ja-JP" dirty="0"/>
              <a:t>1656-1740)    </a:t>
            </a:r>
            <a:r>
              <a:rPr lang="ja-JP" altLang="en-US" dirty="0"/>
              <a:t>「小児必用養草」</a:t>
            </a:r>
            <a:r>
              <a:rPr lang="en-US" altLang="ja-JP" dirty="0"/>
              <a:t>(1703)</a:t>
            </a:r>
          </a:p>
          <a:p>
            <a:pPr marL="0" indent="0">
              <a:buNone/>
            </a:pPr>
            <a:r>
              <a:rPr lang="ja-JP" altLang="en-US" dirty="0"/>
              <a:t>　　　貝原益軒（</a:t>
            </a:r>
            <a:r>
              <a:rPr lang="en-US" altLang="ja-JP" dirty="0"/>
              <a:t>1630-1714)     </a:t>
            </a:r>
            <a:r>
              <a:rPr lang="ja-JP" altLang="en-US" dirty="0"/>
              <a:t>「和俗童子訓」</a:t>
            </a:r>
            <a:r>
              <a:rPr lang="en-US" altLang="ja-JP" dirty="0"/>
              <a:t>(1710)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</a:p>
          <a:p>
            <a:pPr marL="0" indent="0">
              <a:buNone/>
            </a:pPr>
            <a:r>
              <a:rPr lang="en-US" altLang="ja-JP" dirty="0"/>
              <a:t>    </a:t>
            </a:r>
            <a:r>
              <a:rPr lang="ja-JP" altLang="en-US" dirty="0"/>
              <a:t>江戸後期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商業が栄える　　年貢の徴収が過酷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農民の生活は困窮を極めていく　　間引き、子殺し通例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358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＜保育の思想＞　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・佐藤信淵（</a:t>
            </a:r>
            <a:r>
              <a:rPr kumimoji="1" lang="en-US" altLang="ja-JP" dirty="0"/>
              <a:t>1769-1850)   </a:t>
            </a:r>
          </a:p>
          <a:p>
            <a:pPr marL="0" indent="0">
              <a:buNone/>
            </a:pPr>
            <a:r>
              <a:rPr lang="en-US" altLang="ja-JP" dirty="0"/>
              <a:t>        </a:t>
            </a:r>
            <a:r>
              <a:rPr lang="ja-JP" altLang="en-US" dirty="0"/>
              <a:t>「垂統秘録」</a:t>
            </a:r>
            <a:r>
              <a:rPr lang="en-US" altLang="ja-JP" dirty="0"/>
              <a:t>(1849)</a:t>
            </a:r>
          </a:p>
          <a:p>
            <a:pPr marL="0" indent="0">
              <a:buNone/>
            </a:pPr>
            <a:r>
              <a:rPr kumimoji="1" lang="en-US" altLang="ja-JP" dirty="0"/>
              <a:t>             </a:t>
            </a:r>
            <a:r>
              <a:rPr kumimoji="1" lang="ja-JP" altLang="en-US" dirty="0"/>
              <a:t>「慈育館」と「遊児廠」　実現することはなかった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明治時代　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</a:t>
            </a:r>
            <a:r>
              <a:rPr kumimoji="1" lang="en-US" altLang="ja-JP" dirty="0"/>
              <a:t>1872(</a:t>
            </a:r>
            <a:r>
              <a:rPr kumimoji="1" lang="ja-JP" altLang="en-US" dirty="0"/>
              <a:t>明治</a:t>
            </a:r>
            <a:r>
              <a:rPr kumimoji="1" lang="en-US" altLang="ja-JP" dirty="0"/>
              <a:t>5)</a:t>
            </a:r>
            <a:r>
              <a:rPr kumimoji="1" lang="ja-JP" altLang="en-US" dirty="0"/>
              <a:t>年　「学制」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日本最初の託児施設　</a:t>
            </a:r>
            <a:r>
              <a:rPr lang="en-US" altLang="ja-JP" dirty="0"/>
              <a:t>1900</a:t>
            </a:r>
            <a:r>
              <a:rPr lang="ja-JP" altLang="en-US" dirty="0"/>
              <a:t>年　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日本初の公立保育所　</a:t>
            </a:r>
            <a:r>
              <a:rPr kumimoji="1" lang="en-US" altLang="ja-JP" dirty="0"/>
              <a:t>1919</a:t>
            </a:r>
            <a:r>
              <a:rPr kumimoji="1" lang="ja-JP" altLang="en-US" dirty="0"/>
              <a:t>年</a:t>
            </a:r>
          </a:p>
        </p:txBody>
      </p:sp>
    </p:spTree>
    <p:extLst>
      <p:ext uri="{BB962C8B-B14F-4D97-AF65-F5344CB8AC3E}">
        <p14:creationId xmlns:p14="http://schemas.microsoft.com/office/powerpoint/2010/main" val="267782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＜保育の思想＞　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日本初の幼稚園　　　　　テキスト</a:t>
            </a:r>
            <a:r>
              <a:rPr kumimoji="1" lang="en-US" altLang="ja-JP" dirty="0"/>
              <a:t>P</a:t>
            </a:r>
            <a:r>
              <a:rPr lang="en-US" altLang="ja-JP" dirty="0"/>
              <a:t>94</a:t>
            </a:r>
            <a:r>
              <a:rPr lang="ja-JP" altLang="en-US" dirty="0"/>
              <a:t>～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1876(</a:t>
            </a:r>
            <a:r>
              <a:rPr lang="ja-JP" altLang="en-US" dirty="0"/>
              <a:t>明治</a:t>
            </a:r>
            <a:r>
              <a:rPr lang="en-US" altLang="ja-JP" dirty="0"/>
              <a:t>9)</a:t>
            </a:r>
            <a:r>
              <a:rPr lang="ja-JP" altLang="en-US" dirty="0"/>
              <a:t>年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東京女子師範学校（現在の御茶ノ水女子大学）附属幼稚園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保育は、フレーベルの恩物中心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・倉橋惣三の保育論</a:t>
            </a:r>
          </a:p>
        </p:txBody>
      </p:sp>
    </p:spTree>
    <p:extLst>
      <p:ext uri="{BB962C8B-B14F-4D97-AF65-F5344CB8AC3E}">
        <p14:creationId xmlns:p14="http://schemas.microsoft.com/office/powerpoint/2010/main" val="124577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6B570-7B3C-49CB-A512-6D31D0BA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  </a:t>
            </a:r>
            <a:r>
              <a:rPr kumimoji="1" lang="ja-JP" altLang="en-US" dirty="0"/>
              <a:t>家庭との連携　　テキスト</a:t>
            </a:r>
            <a:r>
              <a:rPr kumimoji="1" lang="en-US" altLang="ja-JP" dirty="0"/>
              <a:t>P11</a:t>
            </a:r>
            <a:r>
              <a:rPr kumimoji="1" lang="ja-JP" altLang="en-US" dirty="0"/>
              <a:t>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1D89D2-94E2-415F-BD70-333F45358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924" y="1264023"/>
            <a:ext cx="8946541" cy="536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）連携の方法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①「圓だより」「クラスだより」を通して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②個人連絡帳を通して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③登園・降園時での出会いを通して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）保護者との関係づくり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①情報交換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②保育参加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（</a:t>
            </a:r>
            <a:r>
              <a:rPr kumimoji="1" lang="en-US" altLang="ja-JP" dirty="0"/>
              <a:t>3</a:t>
            </a:r>
            <a:r>
              <a:rPr kumimoji="1" lang="ja-JP" altLang="en-US" dirty="0"/>
              <a:t>）地域との連携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①自然環境を活かして（遠足、宿泊保育、散歩など）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②地域での異年齢交流活動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③働く人・高齢者との交流</a:t>
            </a:r>
          </a:p>
        </p:txBody>
      </p:sp>
    </p:spTree>
    <p:extLst>
      <p:ext uri="{BB962C8B-B14F-4D97-AF65-F5344CB8AC3E}">
        <p14:creationId xmlns:p14="http://schemas.microsoft.com/office/powerpoint/2010/main" val="2727918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</TotalTime>
  <Words>785</Words>
  <Application>Microsoft Office PowerPoint</Application>
  <PresentationFormat>ワイド画面</PresentationFormat>
  <Paragraphs>122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イオン</vt:lpstr>
      <vt:lpstr>保育原理（２回目）</vt:lpstr>
      <vt:lpstr>前回の振り返り</vt:lpstr>
      <vt:lpstr>＜本日の内容＞ </vt:lpstr>
      <vt:lpstr>＜保育の思想＞　①</vt:lpstr>
      <vt:lpstr>＜保育の思想＞　②</vt:lpstr>
      <vt:lpstr>＜保育の思想＞　③</vt:lpstr>
      <vt:lpstr>＜保育の思想＞　①</vt:lpstr>
      <vt:lpstr>＜保育の思想＞　⑤</vt:lpstr>
      <vt:lpstr>2.  家庭との連携　　テキストP11～</vt:lpstr>
      <vt:lpstr>3．子育て支援　　テキストP60～</vt:lpstr>
      <vt:lpstr>〇幼稚園、保育所、認定こども園が出来る　　　 　支援とは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保育原理（２回目）</dc:title>
  <dc:creator>Windows ユーザー</dc:creator>
  <cp:lastModifiedBy>かず 佐々木和</cp:lastModifiedBy>
  <cp:revision>14</cp:revision>
  <dcterms:created xsi:type="dcterms:W3CDTF">2020-04-13T05:12:05Z</dcterms:created>
  <dcterms:modified xsi:type="dcterms:W3CDTF">2022-04-10T16:27:49Z</dcterms:modified>
</cp:coreProperties>
</file>