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58" r:id="rId5"/>
    <p:sldId id="259" r:id="rId6"/>
    <p:sldId id="260" r:id="rId7"/>
    <p:sldId id="261" r:id="rId8"/>
    <p:sldId id="262" r:id="rId9"/>
    <p:sldId id="263" r:id="rId10"/>
    <p:sldId id="269" r:id="rId11"/>
    <p:sldId id="265" r:id="rId12"/>
    <p:sldId id="266" r:id="rId13"/>
    <p:sldId id="267" r:id="rId14"/>
    <p:sldId id="264" r:id="rId1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FBEEB00-F66C-47CC-A723-9ED7EDA50D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CBB0151-E3CB-48B7-97C1-985DC535DD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791133C-A44C-4E96-8146-FBBE53568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D74CE-7830-49F4-A056-7BD85FE51C4D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D5E81BE-26E6-4637-BE4D-E647BC66D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C19862F-96B4-4152-9B21-3A73BC352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342E4-93CE-4964-9F89-4E2E87D174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7633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E7C0DE2-8BE5-4E34-A54B-12D0F34B0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1EBB8B2-3C3A-4F93-87AA-ED44A47F93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796EC03-93C5-4AFA-BAFD-678E674CE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D74CE-7830-49F4-A056-7BD85FE51C4D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0B399C4-8C4E-4650-A110-9AF6CB9BF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DC3C363-CD60-49EE-AC37-F817DD74B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342E4-93CE-4964-9F89-4E2E87D174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8041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6DD56F25-2626-4D6C-8317-56B543E2A0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DE526F8-395B-4F47-B422-9500E82A7E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72068A9-A13B-4835-9EF0-ECAA50B25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D74CE-7830-49F4-A056-7BD85FE51C4D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55A4583-C951-4138-9934-7CB6E5B46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C81086-D22E-4675-A364-DE615BD29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342E4-93CE-4964-9F89-4E2E87D174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8162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CD28D2-FEBE-410E-84D9-4FFA8A095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DF73E79-6598-4E10-88EA-6249DDF363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A6A9C80-4D30-4D50-ABBC-1BF3D31BE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D74CE-7830-49F4-A056-7BD85FE51C4D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94DF890-6A2C-4841-B836-7EA800B43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B04C0F1-297F-4659-9C3E-2468BB178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342E4-93CE-4964-9F89-4E2E87D174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7588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6848D87-8AF6-4118-8A95-86F7727A27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123C059-E2FD-43A2-992D-9B1B297CFC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2B2C9E6-D509-4195-9F64-3881938A0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D74CE-7830-49F4-A056-7BD85FE51C4D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A9B21C8-8FEE-48FC-BFA3-87A5B3495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F44AA35-87B7-4363-BDFB-00DB934F7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342E4-93CE-4964-9F89-4E2E87D174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0679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7E66AEF-2853-49A3-9122-94FBC82D5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D834BB8-EBE6-41FF-BA0D-5871981A8F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33B927E-89FC-49DB-B358-5E0E9B6DE3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1691150-8F13-4D5E-89B8-5A49A1DBD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D74CE-7830-49F4-A056-7BD85FE51C4D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8279CE2-6433-4ACE-B9B5-33E30C8CC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F940D87-A8F9-4A1C-9916-A4E7D0437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342E4-93CE-4964-9F89-4E2E87D174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3268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A5E59BC-F08E-477D-8B8A-A5029C65B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F2042C8-B15F-4E18-81D3-42528470D8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4C78853-A70E-4EC7-9F69-CB0BAC6110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0C7E465-5714-4014-B66B-2A0822C6F7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E14BBDD-B27A-484B-AA89-5BC9026546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F1F4417-5018-4478-A5F7-9F8D710C2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D74CE-7830-49F4-A056-7BD85FE51C4D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E6A46F6-169B-4183-9C75-E3F336F18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E92E439-8414-4684-AB90-07C99289C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342E4-93CE-4964-9F89-4E2E87D174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0226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60C913-3DAD-47DC-A3C3-EE4F8782C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AECB195-46CD-4C0F-B691-BA2FDC57F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D74CE-7830-49F4-A056-7BD85FE51C4D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CD24958-BCAD-4C83-A834-9DF5746C6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A960127-3FBC-4460-A210-A49DE5456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342E4-93CE-4964-9F89-4E2E87D174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4406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8D95A1A-93A7-4FBB-B1DD-03D8F48C05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D74CE-7830-49F4-A056-7BD85FE51C4D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61E2D4A-C2ED-4426-B33F-492A3D7C3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C61FCD0-54D6-4149-AE9E-CF1FC3144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342E4-93CE-4964-9F89-4E2E87D174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5768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68FE92-82C5-4A6E-A78A-631F75DCE1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7E76008-0EE1-4C95-8B50-37129409A4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8C11E9F-CA08-434B-9FAE-5BAEC9FE91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7A057FC-93A6-45C1-92C9-90835D232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D74CE-7830-49F4-A056-7BD85FE51C4D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773B600-BCA0-4A36-BB06-739BB8FBA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BD12502-8FE9-4B56-BA6A-67929686C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342E4-93CE-4964-9F89-4E2E87D174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1903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A9EDEBA-C9B7-4E79-AC26-F6629816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330C0E12-3751-4A4A-A6FB-96F87DC9BF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8086A90-57EF-4FFE-8248-32F5AD71C4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15ED224-C862-4B55-87E9-1041234C4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D74CE-7830-49F4-A056-7BD85FE51C4D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ED0026E-0564-42F8-B2C1-39F7C88DA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DCD8BAD-EC6E-4A69-A216-0648BC51D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342E4-93CE-4964-9F89-4E2E87D174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8135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823E24BF-9819-4326-B719-BB6CC76B47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8D80328-1959-48FF-A071-4AE1EF9926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BF02722-81B2-4DC8-863E-AFDD46E0D4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D74CE-7830-49F4-A056-7BD85FE51C4D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2BEC64D-7733-4978-B216-25FA3CC173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5CE62BD-0881-41A6-9782-B5D66A019C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1342E4-93CE-4964-9F89-4E2E87D174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348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C32AB6D-2229-43EE-83E2-04493ADDC1C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保育内容の歴史的変遷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60E906F-7951-4700-B212-844429A0B3E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en-US" altLang="ja-JP" dirty="0"/>
          </a:p>
          <a:p>
            <a:r>
              <a:rPr kumimoji="1" lang="ja-JP" altLang="en-US" dirty="0"/>
              <a:t>　　　　　　　　　　　　　　　　　　　　</a:t>
            </a:r>
            <a:r>
              <a:rPr kumimoji="1" lang="en-US" altLang="ja-JP"/>
              <a:t>2024.4.15</a:t>
            </a:r>
            <a:r>
              <a:rPr kumimoji="1" lang="en-US" altLang="ja-JP" dirty="0"/>
              <a:t>.</a:t>
            </a:r>
            <a:r>
              <a:rPr kumimoji="1" lang="ja-JP" altLang="en-US" dirty="0"/>
              <a:t>佐々木和</a:t>
            </a:r>
          </a:p>
        </p:txBody>
      </p:sp>
    </p:spTree>
    <p:extLst>
      <p:ext uri="{BB962C8B-B14F-4D97-AF65-F5344CB8AC3E}">
        <p14:creationId xmlns:p14="http://schemas.microsoft.com/office/powerpoint/2010/main" val="29402928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50276" y="761756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幼稚園は　</a:t>
            </a:r>
            <a:r>
              <a:rPr lang="ja-JP" altLang="en-US" dirty="0">
                <a:solidFill>
                  <a:srgbClr val="0070C0"/>
                </a:solidFill>
              </a:rPr>
              <a:t>教育</a:t>
            </a:r>
            <a:endParaRPr lang="en-US" altLang="ja-JP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kumimoji="1" lang="ja-JP" altLang="en-US" dirty="0"/>
              <a:t>　　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保育所は　</a:t>
            </a:r>
            <a:r>
              <a:rPr lang="ja-JP" altLang="en-US" dirty="0">
                <a:solidFill>
                  <a:srgbClr val="FF0000"/>
                </a:solidFill>
              </a:rPr>
              <a:t>保育（養護と教育）</a:t>
            </a:r>
            <a:endParaRPr lang="en-US" altLang="ja-JP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kumimoji="1" lang="ja-JP" altLang="en-US" dirty="0"/>
              <a:t>　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幼保連携型認定こども園は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　　　　教育　＋　</a:t>
            </a:r>
            <a:r>
              <a:rPr kumimoji="1" lang="ja-JP" altLang="en-US" dirty="0">
                <a:solidFill>
                  <a:srgbClr val="FF0000"/>
                </a:solidFill>
              </a:rPr>
              <a:t>保育</a:t>
            </a:r>
            <a:r>
              <a:rPr kumimoji="1" lang="ja-JP" altLang="en-US" dirty="0"/>
              <a:t>　＋　</a:t>
            </a:r>
            <a:r>
              <a:rPr kumimoji="1" lang="ja-JP" altLang="en-US" dirty="0">
                <a:solidFill>
                  <a:srgbClr val="00B050"/>
                </a:solidFill>
              </a:rPr>
              <a:t>子育ての支援</a:t>
            </a:r>
          </a:p>
        </p:txBody>
      </p:sp>
    </p:spTree>
    <p:extLst>
      <p:ext uri="{BB962C8B-B14F-4D97-AF65-F5344CB8AC3E}">
        <p14:creationId xmlns:p14="http://schemas.microsoft.com/office/powerpoint/2010/main" val="32131441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2DE949-9E20-4A1D-86AF-5F9FFA1F6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保育者のあり方①　</a:t>
            </a:r>
            <a:r>
              <a:rPr kumimoji="1" lang="ja-JP" altLang="en-US" sz="1800" dirty="0"/>
              <a:t>＊新保育内容シリーズ新訂保育内容総論より</a:t>
            </a:r>
            <a:br>
              <a:rPr kumimoji="1" lang="en-US" altLang="ja-JP" sz="1800" dirty="0"/>
            </a:br>
            <a:r>
              <a:rPr kumimoji="1" lang="ja-JP" altLang="en-US" sz="1800" dirty="0"/>
              <a:t>　　　　　　　　　　　　　　　　　　　　　　　民秋　言　吉村真理子　編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6EFD1EC-854B-41D1-89F6-B70017A888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ja-JP" altLang="en-US" dirty="0"/>
              <a:t>〇子どもにとって望ましい保育者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１</a:t>
            </a:r>
            <a:r>
              <a:rPr kumimoji="1" lang="en-US" altLang="ja-JP" dirty="0"/>
              <a:t>.</a:t>
            </a:r>
            <a:r>
              <a:rPr kumimoji="1" lang="ja-JP" altLang="en-US" dirty="0"/>
              <a:t>子どもの保育生活と保育者の役割</a:t>
            </a:r>
            <a:endParaRPr kumimoji="1" lang="en-US" altLang="ja-JP" dirty="0"/>
          </a:p>
          <a:p>
            <a:pPr marL="0" indent="0">
              <a:buNone/>
            </a:pPr>
            <a:r>
              <a:rPr lang="en-US" altLang="ja-JP" dirty="0"/>
              <a:t>   </a:t>
            </a:r>
            <a:r>
              <a:rPr lang="ja-JP" altLang="en-US" dirty="0"/>
              <a:t>１）おもしろさ・楽しさの味わえる生活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   ２）個々の子どもへの配慮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   ３）モデルとしての保育者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２</a:t>
            </a:r>
            <a:r>
              <a:rPr kumimoji="1" lang="en-US" altLang="ja-JP" dirty="0"/>
              <a:t>.</a:t>
            </a:r>
            <a:r>
              <a:rPr kumimoji="1" lang="ja-JP" altLang="en-US" dirty="0"/>
              <a:t>保育者の子どもへの対応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１）確たる子ども観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２）「待つ」保育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３）共感する保育者</a:t>
            </a:r>
          </a:p>
        </p:txBody>
      </p:sp>
    </p:spTree>
    <p:extLst>
      <p:ext uri="{BB962C8B-B14F-4D97-AF65-F5344CB8AC3E}">
        <p14:creationId xmlns:p14="http://schemas.microsoft.com/office/powerpoint/2010/main" val="9181817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A0A7EBE-5705-46D5-A201-1AFC3149F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保育者のあり方②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5058EC5-D10A-4DC1-A36C-98CD156F91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kumimoji="1" lang="ja-JP" altLang="en-US" dirty="0"/>
              <a:t>　４）アクセプタンス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・今子どもがどのような状況におかれ、何を要求しているの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かをきちんと受けとめる（受容・アクセプタンス）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・子どもが理解しやすいようなペース（テンポ）で語りかける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・表情豊かにする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・質問・意見が誰でも出せる雰囲気づくり、選択できる教材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・１人１人を確かに受けとめること（アクセプタンス）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５）直接のふれあい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・自分の目で見て、耳で聞き、口で話せるような直接的な体験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６）全ての子どもを保育する</a:t>
            </a:r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865171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22E609-DFFB-439D-8523-5FF451DA5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保育者のあり方③</a:t>
            </a:r>
            <a:br>
              <a:rPr kumimoji="1" lang="en-US" altLang="ja-JP" dirty="0"/>
            </a:b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EFE9AED-B287-4449-BE10-31D3E81D2B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8375"/>
            <a:ext cx="10515600" cy="50845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kumimoji="1" lang="ja-JP" altLang="en-US" dirty="0"/>
              <a:t>　７）子どもが自らつくる生活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・創造性、工夫、仲間との関わりからの学び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８）保育者自らの問題として対処する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９）「はみ出し」の判断基準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・「はみ出し」「ついていけない」子どもの行動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→　問題児という視点で観られ、評価を受ける危険性がある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・判断する基準は何か、それが本当に子どもの育ち（発達）の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ために意味を持っているのか、厳しく検討されなければなら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ない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kumimoji="1" lang="en-US" altLang="ja-JP" dirty="0"/>
              <a:t>10)</a:t>
            </a:r>
            <a:r>
              <a:rPr kumimoji="1" lang="ja-JP" altLang="en-US" dirty="0"/>
              <a:t>共に育つ「学び」と「育ち」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・保育者と子ども、保護者、同僚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772857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D1207C-B6D8-406E-941F-ABAB2D3C6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参考文献（資料）</a:t>
            </a:r>
            <a:br>
              <a:rPr kumimoji="1" lang="en-US" altLang="ja-JP" dirty="0"/>
            </a:b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F748FF9-AA46-49CC-96AF-C32530AAA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6879"/>
            <a:ext cx="10515600" cy="51730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ja-JP" altLang="en-US" dirty="0"/>
              <a:t>＊新保育内容シリーズ「新訂」保育内容総論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民秋　言　吉村真理子著　萌文書林　</a:t>
            </a:r>
            <a:r>
              <a:rPr kumimoji="1" lang="en-US" altLang="ja-JP" dirty="0"/>
              <a:t>2009</a:t>
            </a:r>
            <a:r>
              <a:rPr kumimoji="1" lang="ja-JP" altLang="en-US" dirty="0"/>
              <a:t>年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＊改訂　保育内容総論　保育の構造と実践の探求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阿部和子　前原寛　九富陽子　梅田優子　萌文書林　</a:t>
            </a:r>
            <a:r>
              <a:rPr kumimoji="1" lang="en-US" altLang="ja-JP" dirty="0"/>
              <a:t>2019</a:t>
            </a:r>
            <a:r>
              <a:rPr kumimoji="1" lang="ja-JP" altLang="en-US" dirty="0"/>
              <a:t>年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＊幼稚園教育要領・保育所保育指針・幼保連携型認定こども園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教育・保育要領の成立と変遷　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民秋　言著者代表　萌文書林　</a:t>
            </a:r>
            <a:r>
              <a:rPr kumimoji="1" lang="en-US" altLang="ja-JP" dirty="0"/>
              <a:t>2020</a:t>
            </a:r>
            <a:r>
              <a:rPr kumimoji="1" lang="ja-JP" altLang="en-US" dirty="0"/>
              <a:t>年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＊保育相談支援ワークブック　古川繁子編著　学文社　</a:t>
            </a:r>
            <a:r>
              <a:rPr kumimoji="1" lang="en-US" altLang="ja-JP" dirty="0"/>
              <a:t>2016</a:t>
            </a:r>
            <a:r>
              <a:rPr kumimoji="1" lang="ja-JP" altLang="en-US" dirty="0"/>
              <a:t>年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バイステックの７原則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＊保護者支援・対応のワークとトレーニング　新保庄三　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kumimoji="1" lang="ja-JP" altLang="en-US" dirty="0"/>
              <a:t>田中和子編著　</a:t>
            </a:r>
            <a:r>
              <a:rPr kumimoji="1" lang="ja-JP" altLang="en-US" dirty="0" err="1"/>
              <a:t>ひと</a:t>
            </a:r>
            <a:r>
              <a:rPr kumimoji="1" lang="ja-JP" altLang="en-US" dirty="0"/>
              <a:t>なる書房　</a:t>
            </a:r>
            <a:r>
              <a:rPr kumimoji="1" lang="en-US" altLang="ja-JP" dirty="0"/>
              <a:t>2016</a:t>
            </a:r>
            <a:r>
              <a:rPr kumimoji="1" lang="ja-JP" altLang="en-US" dirty="0"/>
              <a:t>年</a:t>
            </a:r>
          </a:p>
        </p:txBody>
      </p:sp>
    </p:spTree>
    <p:extLst>
      <p:ext uri="{BB962C8B-B14F-4D97-AF65-F5344CB8AC3E}">
        <p14:creationId xmlns:p14="http://schemas.microsoft.com/office/powerpoint/2010/main" val="1429257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F0F809-10B6-437E-AF29-3D5512014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戦後の流れ～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BBE4CE6-72C6-4107-963E-BFDECB33FF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dirty="0"/>
              <a:t>・１９４６（昭和２１）年　「日本国憲法」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・１９４７（昭和２２）年　「教育基本法」、「学校教育法」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・１９４８（昭和２３）年　「保育要領ー幼児教育の手引き」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＊</a:t>
            </a:r>
            <a:r>
              <a:rPr kumimoji="1" lang="ja-JP" altLang="en-US" dirty="0">
                <a:solidFill>
                  <a:srgbClr val="FF0000"/>
                </a:solidFill>
              </a:rPr>
              <a:t>楽しい</a:t>
            </a:r>
            <a:r>
              <a:rPr kumimoji="1" lang="ja-JP" altLang="en-US" dirty="0"/>
              <a:t>幼児の</a:t>
            </a:r>
            <a:r>
              <a:rPr kumimoji="1" lang="ja-JP" altLang="en-US" dirty="0">
                <a:solidFill>
                  <a:srgbClr val="FF0000"/>
                </a:solidFill>
              </a:rPr>
              <a:t>経験</a:t>
            </a:r>
            <a:r>
              <a:rPr kumimoji="1" lang="ja-JP" altLang="en-US" dirty="0"/>
              <a:t>→幼児の保育内容として</a:t>
            </a:r>
            <a:r>
              <a:rPr kumimoji="1" lang="ja-JP" altLang="en-US" dirty="0">
                <a:solidFill>
                  <a:srgbClr val="0070C0"/>
                </a:solidFill>
              </a:rPr>
              <a:t>１２項目</a:t>
            </a:r>
            <a:endParaRPr kumimoji="1" lang="en-US" altLang="ja-JP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kumimoji="1" lang="ja-JP" altLang="en-US" dirty="0"/>
              <a:t>・１９５２（昭和２７）年「幼稚園基準」「保育指針」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・１９５６（昭和３１）年「幼稚園教育要領」教育内容６領域</a:t>
            </a:r>
            <a:endParaRPr kumimoji="1" lang="en-US" altLang="ja-JP" dirty="0"/>
          </a:p>
          <a:p>
            <a:pPr marL="0" indent="0">
              <a:buNone/>
            </a:pPr>
            <a:r>
              <a:rPr lang="en-US" altLang="ja-JP" dirty="0"/>
              <a:t>    </a:t>
            </a:r>
            <a:r>
              <a:rPr lang="ja-JP" altLang="en-US" dirty="0"/>
              <a:t>＊幼児の発達上の特質　　＊望ましい経験の内容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735384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2693" y="972772"/>
            <a:ext cx="10515600" cy="54719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/>
              <a:t>・１９６３（昭和３８）年両省局長通知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＊「幼稚園と保育所の関係について」具体的に共通性が示された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・１９６４（昭和３９）年「幼稚園教育要領」第１次改訂　告示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＊「ねらい」を示す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　法的拘勅を有している、活動中心主義の考えが広まった　　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・１９６５（昭和４０）年「保育所保育指針」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＊質的向上を図る参考資料としてのもの</a:t>
            </a:r>
          </a:p>
        </p:txBody>
      </p:sp>
    </p:spTree>
    <p:extLst>
      <p:ext uri="{BB962C8B-B14F-4D97-AF65-F5344CB8AC3E}">
        <p14:creationId xmlns:p14="http://schemas.microsoft.com/office/powerpoint/2010/main" val="1393668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60907A1-E0A7-4B4C-B4E8-93F6E8C9BC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0545" y="214205"/>
            <a:ext cx="10515600" cy="1325563"/>
          </a:xfrm>
        </p:spPr>
        <p:txBody>
          <a:bodyPr/>
          <a:lstStyle/>
          <a:p>
            <a:r>
              <a:rPr kumimoji="1" lang="ja-JP" altLang="en-US" dirty="0"/>
              <a:t>平成の保育内容の変遷①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565A244-477B-4D09-A390-C3CAB3EC7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0545" y="1404251"/>
            <a:ext cx="10515600" cy="523954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kumimoji="1" lang="ja-JP" altLang="en-US" dirty="0"/>
              <a:t>〇１９８９（平成元）年改訂「幼稚園教育要領」第２次改定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＊「環境を通して行うもの」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＊子どもの自発的な活動をしての遊び（生活）を重視した改訂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＊教育内容　５領域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「健康」「人間関係」「環境」「言葉」「表現」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＊ねらいが総合的に達成されるよう、「ねらい」「内容」の関係を　　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明確に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・１９９７（平成９）年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＊預かり保育（私立幼稚園）</a:t>
            </a:r>
            <a:endParaRPr kumimoji="1"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〇１９９０（平成２）年改定「保育所保育指針」第１次改訂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＊措置から利用へ</a:t>
            </a:r>
          </a:p>
        </p:txBody>
      </p:sp>
    </p:spTree>
    <p:extLst>
      <p:ext uri="{BB962C8B-B14F-4D97-AF65-F5344CB8AC3E}">
        <p14:creationId xmlns:p14="http://schemas.microsoft.com/office/powerpoint/2010/main" val="4223453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6A259F-3225-4F7E-87A4-B6F2B0DFB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平成の保育内容の変遷②</a:t>
            </a:r>
            <a:br>
              <a:rPr kumimoji="1" lang="en-US" altLang="ja-JP" dirty="0"/>
            </a:b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4AA1C4B-19C8-4B39-B103-DCDED1767A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413129"/>
            <a:ext cx="10800425" cy="5239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dirty="0"/>
              <a:t>〇１９９８（平成１０）年改訂「幼稚園教育要領」第</a:t>
            </a:r>
            <a:r>
              <a:rPr kumimoji="1" lang="en-US" altLang="ja-JP" dirty="0"/>
              <a:t>3</a:t>
            </a:r>
            <a:r>
              <a:rPr kumimoji="1" lang="ja-JP" altLang="en-US" dirty="0"/>
              <a:t>次改訂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＊子どもに「生きる力」と「ゆとり」を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＊幼児期からの心の教育のあり方について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＊</a:t>
            </a:r>
            <a:r>
              <a:rPr kumimoji="1" lang="en-US" altLang="ja-JP" dirty="0"/>
              <a:t>2006(</a:t>
            </a:r>
            <a:r>
              <a:rPr kumimoji="1" lang="ja-JP" altLang="en-US" dirty="0"/>
              <a:t>平成</a:t>
            </a:r>
            <a:r>
              <a:rPr kumimoji="1" lang="en-US" altLang="ja-JP" dirty="0"/>
              <a:t>18)</a:t>
            </a:r>
            <a:r>
              <a:rPr kumimoji="1" lang="ja-JP" altLang="en-US" dirty="0"/>
              <a:t>年　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教育基本法改正（</a:t>
            </a:r>
            <a:r>
              <a:rPr kumimoji="1" lang="en-US" altLang="ja-JP" dirty="0"/>
              <a:t>60</a:t>
            </a:r>
            <a:r>
              <a:rPr kumimoji="1" lang="ja-JP" altLang="en-US" dirty="0"/>
              <a:t>年ぶり）幼稚園が一番先に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家庭教育、幼児期の教育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＊</a:t>
            </a:r>
            <a:r>
              <a:rPr kumimoji="1" lang="en-US" altLang="ja-JP" dirty="0"/>
              <a:t>2007(</a:t>
            </a:r>
            <a:r>
              <a:rPr kumimoji="1" lang="ja-JP" altLang="en-US" dirty="0"/>
              <a:t>平成</a:t>
            </a:r>
            <a:r>
              <a:rPr kumimoji="1" lang="en-US" altLang="ja-JP" dirty="0"/>
              <a:t>19)</a:t>
            </a:r>
            <a:r>
              <a:rPr kumimoji="1" lang="ja-JP" altLang="en-US" dirty="0"/>
              <a:t>年　学校教育法改正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幼稚園の目的、幼稚園の目標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〇 １９９９（平成１１）年改定「保育所保育指針」第</a:t>
            </a:r>
            <a:r>
              <a:rPr kumimoji="1" lang="en-US" altLang="ja-JP" dirty="0"/>
              <a:t>2</a:t>
            </a:r>
            <a:r>
              <a:rPr kumimoji="1" lang="ja-JP" altLang="en-US" dirty="0"/>
              <a:t>次改定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＊</a:t>
            </a:r>
            <a:r>
              <a:rPr kumimoji="1" lang="en-US" altLang="ja-JP" dirty="0"/>
              <a:t>2001(</a:t>
            </a:r>
            <a:r>
              <a:rPr kumimoji="1" lang="ja-JP" altLang="en-US" dirty="0"/>
              <a:t>平成</a:t>
            </a:r>
            <a:r>
              <a:rPr kumimoji="1" lang="en-US" altLang="ja-JP" dirty="0"/>
              <a:t>13)</a:t>
            </a:r>
            <a:r>
              <a:rPr kumimoji="1" lang="ja-JP" altLang="en-US" dirty="0"/>
              <a:t>年　法改正　保育士資格の法定化（国家資格）</a:t>
            </a:r>
          </a:p>
        </p:txBody>
      </p:sp>
    </p:spTree>
    <p:extLst>
      <p:ext uri="{BB962C8B-B14F-4D97-AF65-F5344CB8AC3E}">
        <p14:creationId xmlns:p14="http://schemas.microsoft.com/office/powerpoint/2010/main" val="34189491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0C39609-7DE8-4D0D-85C9-A104E6D21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平成の保育内容の変遷③</a:t>
            </a:r>
            <a:br>
              <a:rPr kumimoji="1" lang="en-US" altLang="ja-JP" dirty="0"/>
            </a:b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0F40C04-7864-4A4F-931A-42F2B7FB14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0730"/>
            <a:ext cx="10515600" cy="5149049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〇</a:t>
            </a:r>
            <a:r>
              <a:rPr kumimoji="1" lang="en-US" altLang="ja-JP" dirty="0"/>
              <a:t>2006</a:t>
            </a:r>
            <a:r>
              <a:rPr kumimoji="1" lang="ja-JP" altLang="en-US" dirty="0"/>
              <a:t>（平成</a:t>
            </a:r>
            <a:r>
              <a:rPr kumimoji="1" lang="en-US" altLang="ja-JP" dirty="0"/>
              <a:t>18)</a:t>
            </a:r>
            <a:r>
              <a:rPr kumimoji="1" lang="ja-JP" altLang="en-US" dirty="0"/>
              <a:t>年　認定こども園法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〇</a:t>
            </a:r>
            <a:r>
              <a:rPr kumimoji="1" lang="en-US" altLang="ja-JP" dirty="0"/>
              <a:t>2008</a:t>
            </a:r>
            <a:r>
              <a:rPr kumimoji="1" lang="ja-JP" altLang="en-US" dirty="0"/>
              <a:t>（平成</a:t>
            </a:r>
            <a:r>
              <a:rPr kumimoji="1" lang="en-US" altLang="ja-JP" dirty="0"/>
              <a:t>20</a:t>
            </a:r>
            <a:r>
              <a:rPr kumimoji="1" lang="ja-JP" altLang="en-US" dirty="0"/>
              <a:t>）年　幼稚園教育要領改訂　第４次改訂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＊生活の連続性および、発達や学びの連続性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＊子育て支援および預かり保育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「親と子が共に育つ」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〇</a:t>
            </a:r>
            <a:r>
              <a:rPr kumimoji="1" lang="en-US" altLang="ja-JP" dirty="0"/>
              <a:t>2008</a:t>
            </a:r>
            <a:r>
              <a:rPr kumimoji="1" lang="ja-JP" altLang="en-US" dirty="0"/>
              <a:t>（平成</a:t>
            </a:r>
            <a:r>
              <a:rPr kumimoji="1" lang="en-US" altLang="ja-JP" dirty="0"/>
              <a:t>20</a:t>
            </a:r>
            <a:r>
              <a:rPr kumimoji="1" lang="ja-JP" altLang="en-US" dirty="0"/>
              <a:t>）年　保育所保育指針改定　第３次改定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＊厚生労働大臣による「告示」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＊子どもの生活環境の変化、子育ての孤立化、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子どもに関する理解不足と保護者の子育てへの不安、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養育力の低下</a:t>
            </a:r>
          </a:p>
        </p:txBody>
      </p:sp>
    </p:spTree>
    <p:extLst>
      <p:ext uri="{BB962C8B-B14F-4D97-AF65-F5344CB8AC3E}">
        <p14:creationId xmlns:p14="http://schemas.microsoft.com/office/powerpoint/2010/main" val="3313279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2DE5EE-587F-4289-AF87-DF1C24E886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10914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/>
              <a:t>平成の保育内容の変遷④</a:t>
            </a:r>
            <a:br>
              <a:rPr kumimoji="1" lang="en-US" altLang="ja-JP" dirty="0"/>
            </a:b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5746824-7D70-4BE4-A119-6E43A266EC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774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dirty="0"/>
              <a:t>〇２０１７（平成２９）年改訂「幼稚園教育要領」第５次改訂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＊主体的・対話的で深い学び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＊小学校教育との接続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資質・能力　　３つの柱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幼児期の終わりまでに育って欲しい姿　１０の姿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　非認知能力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〇２０１７（平成２９）年改定「保育所保育指針」第４次改定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＊</a:t>
            </a:r>
            <a:r>
              <a:rPr kumimoji="1" lang="en-US" altLang="ja-JP" dirty="0"/>
              <a:t>2015(</a:t>
            </a:r>
            <a:r>
              <a:rPr kumimoji="1" lang="ja-JP" altLang="en-US" dirty="0"/>
              <a:t>平成</a:t>
            </a:r>
            <a:r>
              <a:rPr kumimoji="1" lang="en-US" altLang="ja-JP" dirty="0"/>
              <a:t>27)</a:t>
            </a:r>
            <a:r>
              <a:rPr kumimoji="1" lang="ja-JP" altLang="en-US" dirty="0"/>
              <a:t>年　「保育を必要とする」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＊乳児および１歳児以上３歳児未満の保育の充実</a:t>
            </a:r>
            <a:endParaRPr kumimoji="1"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094296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A84FC16-0799-46D4-9D79-C141C5928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09009"/>
            <a:ext cx="10515600" cy="531519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/>
              <a:t>平成の保育内容の変遷⑤</a:t>
            </a:r>
            <a:br>
              <a:rPr kumimoji="1" lang="en-US" altLang="ja-JP" dirty="0"/>
            </a:b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CAB4909-ABBE-4F17-A6EF-F4CBC9B704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5735"/>
            <a:ext cx="10515600" cy="47084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dirty="0"/>
              <a:t>＊３つの視点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「健やかに伸び伸びと育つ</a:t>
            </a:r>
            <a:r>
              <a:rPr kumimoji="1" lang="en-US" altLang="ja-JP" dirty="0"/>
              <a:t>(</a:t>
            </a:r>
            <a:r>
              <a:rPr kumimoji="1" lang="ja-JP" altLang="en-US" dirty="0"/>
              <a:t>身体的発達の基盤を培う</a:t>
            </a:r>
            <a:r>
              <a:rPr kumimoji="1" lang="en-US" altLang="ja-JP" dirty="0"/>
              <a:t>)</a:t>
            </a:r>
            <a:r>
              <a:rPr kumimoji="1" lang="ja-JP" altLang="en-US" dirty="0"/>
              <a:t>」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「身近な人と気持ちが通じ合う</a:t>
            </a:r>
            <a:r>
              <a:rPr kumimoji="1" lang="en-US" altLang="ja-JP" dirty="0"/>
              <a:t>(</a:t>
            </a:r>
            <a:r>
              <a:rPr kumimoji="1" lang="ja-JP" altLang="en-US" dirty="0"/>
              <a:t>精神的発達の基盤を培う</a:t>
            </a:r>
            <a:r>
              <a:rPr kumimoji="1" lang="en-US" altLang="ja-JP" dirty="0"/>
              <a:t>)</a:t>
            </a:r>
            <a:r>
              <a:rPr kumimoji="1" lang="ja-JP" altLang="en-US" dirty="0"/>
              <a:t>」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「身近なものとの関わり感性が育つ</a:t>
            </a:r>
            <a:r>
              <a:rPr kumimoji="1" lang="en-US" altLang="ja-JP" dirty="0"/>
              <a:t>(</a:t>
            </a:r>
            <a:r>
              <a:rPr kumimoji="1" lang="ja-JP" altLang="en-US" dirty="0"/>
              <a:t>社会的発達の基盤を培う</a:t>
            </a:r>
            <a:r>
              <a:rPr kumimoji="1" lang="en-US" altLang="ja-JP" dirty="0"/>
              <a:t>)</a:t>
            </a:r>
            <a:r>
              <a:rPr kumimoji="1" lang="ja-JP" altLang="en-US" dirty="0"/>
              <a:t>」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＊幼児教育の積極的な位置づけ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＊健康および安全の記載の見直し、虐待への対応、食育の推進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＊子育て支援の関する章の新設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＊職員の資質・専門性の向上の充実</a:t>
            </a:r>
            <a:endParaRPr kumimoji="1"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838700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41A479-8D03-433A-9EC7-38A137265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82376"/>
            <a:ext cx="10515600" cy="469375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/>
              <a:t>平成の保育内容の変遷⑥</a:t>
            </a:r>
            <a:br>
              <a:rPr kumimoji="1" lang="en-US" altLang="ja-JP" dirty="0"/>
            </a:b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5015719-D2CE-4C16-80A6-2FACA008C3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77554"/>
            <a:ext cx="10515600" cy="5337545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★幼保連携型認定こども園教育・保育要領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・</a:t>
            </a:r>
            <a:r>
              <a:rPr kumimoji="1" lang="en-US" altLang="ja-JP" dirty="0"/>
              <a:t>2006(</a:t>
            </a:r>
            <a:r>
              <a:rPr kumimoji="1" lang="ja-JP" altLang="en-US" dirty="0"/>
              <a:t>平成</a:t>
            </a:r>
            <a:r>
              <a:rPr kumimoji="1" lang="en-US" altLang="ja-JP" dirty="0"/>
              <a:t>18)</a:t>
            </a:r>
            <a:r>
              <a:rPr kumimoji="1" lang="ja-JP" altLang="en-US" dirty="0"/>
              <a:t>年　認定こども園法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・</a:t>
            </a:r>
            <a:r>
              <a:rPr kumimoji="1" lang="en-US" altLang="ja-JP" dirty="0"/>
              <a:t>2012(</a:t>
            </a:r>
            <a:r>
              <a:rPr kumimoji="1" lang="ja-JP" altLang="en-US" dirty="0"/>
              <a:t>平成</a:t>
            </a:r>
            <a:r>
              <a:rPr kumimoji="1" lang="en-US" altLang="ja-JP" dirty="0"/>
              <a:t>24)</a:t>
            </a:r>
            <a:r>
              <a:rPr kumimoji="1" lang="ja-JP" altLang="en-US" dirty="0"/>
              <a:t>年　子ども・子育て支援関連三法・新制度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〇</a:t>
            </a:r>
            <a:r>
              <a:rPr kumimoji="1" lang="en-US" altLang="ja-JP" dirty="0"/>
              <a:t>2014(</a:t>
            </a:r>
            <a:r>
              <a:rPr kumimoji="1" lang="ja-JP" altLang="en-US" dirty="0"/>
              <a:t>平成</a:t>
            </a:r>
            <a:r>
              <a:rPr kumimoji="1" lang="en-US" altLang="ja-JP" dirty="0"/>
              <a:t>26)</a:t>
            </a:r>
            <a:r>
              <a:rPr kumimoji="1" lang="ja-JP" altLang="en-US" dirty="0"/>
              <a:t>年　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幼保連携型認定こども園教育・保育要領（告示）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〇</a:t>
            </a:r>
            <a:r>
              <a:rPr kumimoji="1" lang="en-US" altLang="ja-JP" dirty="0"/>
              <a:t>2017(</a:t>
            </a:r>
            <a:r>
              <a:rPr kumimoji="1" lang="ja-JP" altLang="en-US" dirty="0"/>
              <a:t>平成</a:t>
            </a:r>
            <a:r>
              <a:rPr kumimoji="1" lang="en-US" altLang="ja-JP" dirty="0"/>
              <a:t>29)</a:t>
            </a:r>
            <a:r>
              <a:rPr kumimoji="1" lang="ja-JP" altLang="en-US" dirty="0"/>
              <a:t>年　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幼保連携型認定こども園教育・保育要領　第１次改訂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＊３歳児以上の幼児教育の共通化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＊保護者に対する子育て支援を行う＊地域の保護者への支援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lang="ja-JP" altLang="en-US" dirty="0"/>
              <a:t>＊子育て支援は義務化された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63119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1384</Words>
  <Application>Microsoft Office PowerPoint</Application>
  <PresentationFormat>ワイド画面</PresentationFormat>
  <Paragraphs>138</Paragraphs>
  <Slides>14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8" baseType="lpstr">
      <vt:lpstr>游ゴシック</vt:lpstr>
      <vt:lpstr>游ゴシック Light</vt:lpstr>
      <vt:lpstr>Arial</vt:lpstr>
      <vt:lpstr>Office テーマ</vt:lpstr>
      <vt:lpstr>保育内容の歴史的変遷</vt:lpstr>
      <vt:lpstr>戦後の流れ～</vt:lpstr>
      <vt:lpstr>PowerPoint プレゼンテーション</vt:lpstr>
      <vt:lpstr>平成の保育内容の変遷①</vt:lpstr>
      <vt:lpstr>平成の保育内容の変遷② </vt:lpstr>
      <vt:lpstr>平成の保育内容の変遷③ </vt:lpstr>
      <vt:lpstr>平成の保育内容の変遷④ </vt:lpstr>
      <vt:lpstr>平成の保育内容の変遷⑤ </vt:lpstr>
      <vt:lpstr>平成の保育内容の変遷⑥ </vt:lpstr>
      <vt:lpstr>PowerPoint プレゼンテーション</vt:lpstr>
      <vt:lpstr>保育者のあり方①　＊新保育内容シリーズ新訂保育内容総論より 　　　　　　　　　　　　　　　　　　　　　　　民秋　言　吉村真理子　編</vt:lpstr>
      <vt:lpstr>保育者のあり方②</vt:lpstr>
      <vt:lpstr>保育者のあり方③ </vt:lpstr>
      <vt:lpstr>参考文献（資料）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保育内容の歴史的変遷</dc:title>
  <dc:creator>かず 佐々木和</dc:creator>
  <cp:lastModifiedBy>佐々木和</cp:lastModifiedBy>
  <cp:revision>15</cp:revision>
  <dcterms:created xsi:type="dcterms:W3CDTF">2020-06-28T23:33:42Z</dcterms:created>
  <dcterms:modified xsi:type="dcterms:W3CDTF">2024-04-15T03:58:42Z</dcterms:modified>
</cp:coreProperties>
</file>